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5143500" cx="9144000"/>
  <p:notesSz cx="6858000" cy="9144000"/>
  <p:embeddedFontLst>
    <p:embeddedFont>
      <p:font typeface="Raleway"/>
      <p:regular r:id="rId30"/>
      <p:bold r:id="rId31"/>
      <p:italic r:id="rId32"/>
      <p:boldItalic r:id="rId33"/>
    </p:embeddedFont>
    <p:embeddedFont>
      <p:font typeface="Lato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-bold.fntdata"/><Relationship Id="rId30" Type="http://schemas.openxmlformats.org/officeDocument/2006/relationships/font" Target="fonts/Raleway-regular.fntdata"/><Relationship Id="rId11" Type="http://schemas.openxmlformats.org/officeDocument/2006/relationships/slide" Target="slides/slide7.xml"/><Relationship Id="rId33" Type="http://schemas.openxmlformats.org/officeDocument/2006/relationships/font" Target="fonts/Raleway-boldItalic.fntdata"/><Relationship Id="rId10" Type="http://schemas.openxmlformats.org/officeDocument/2006/relationships/slide" Target="slides/slide6.xml"/><Relationship Id="rId32" Type="http://schemas.openxmlformats.org/officeDocument/2006/relationships/font" Target="fonts/Raleway-italic.fntdata"/><Relationship Id="rId13" Type="http://schemas.openxmlformats.org/officeDocument/2006/relationships/slide" Target="slides/slide9.xml"/><Relationship Id="rId35" Type="http://schemas.openxmlformats.org/officeDocument/2006/relationships/font" Target="fonts/Lato-bold.fntdata"/><Relationship Id="rId12" Type="http://schemas.openxmlformats.org/officeDocument/2006/relationships/slide" Target="slides/slide8.xml"/><Relationship Id="rId34" Type="http://schemas.openxmlformats.org/officeDocument/2006/relationships/font" Target="fonts/Lato-regular.fntdata"/><Relationship Id="rId15" Type="http://schemas.openxmlformats.org/officeDocument/2006/relationships/slide" Target="slides/slide11.xml"/><Relationship Id="rId37" Type="http://schemas.openxmlformats.org/officeDocument/2006/relationships/font" Target="fonts/Lato-boldItalic.fntdata"/><Relationship Id="rId14" Type="http://schemas.openxmlformats.org/officeDocument/2006/relationships/slide" Target="slides/slide10.xml"/><Relationship Id="rId36" Type="http://schemas.openxmlformats.org/officeDocument/2006/relationships/font" Target="fonts/Lato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5430e6bdd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5430e6bdd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1d9c67055b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1d9c67055b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51622d5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51622d5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51622d55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51622d55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d9c67055b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d9c67055b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d9c67055b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d9c67055b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d9c67055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1d9c67055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d9c67055b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d9c67055b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d9c67055b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d9c67055b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521b97941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521b97941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521b97941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521b97941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d9c67055b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d9c67055b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251e213838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251e213838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46ee7dff8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246ee7dff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1d9c67055b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1d9c67055b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4ccbc3a165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4ccbc3a165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430e6bdd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430e6bdd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1.png"/><Relationship Id="rId4" Type="http://schemas.openxmlformats.org/officeDocument/2006/relationships/image" Target="../media/image5.png"/><Relationship Id="rId5" Type="http://schemas.openxmlformats.org/officeDocument/2006/relationships/image" Target="../media/image3.png"/><Relationship Id="rId6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5" Type="http://schemas.openxmlformats.org/officeDocument/2006/relationships/hyperlink" Target="https://www.usability.gov/what-and-why/information-architecture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s://blog.balsamiq.com/wireframe-presentation-tips/" TargetMode="External"/><Relationship Id="rId4" Type="http://schemas.openxmlformats.org/officeDocument/2006/relationships/hyperlink" Target="http://blog.teamtreehouse.com/3-steps-better-ui-wireframes" TargetMode="External"/><Relationship Id="rId5" Type="http://schemas.openxmlformats.org/officeDocument/2006/relationships/hyperlink" Target="http://uxmastery.com/wireframing-for-beginner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Google Shape;136;p17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Google Shape;137;p1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Google Shape;138;p17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CYBERTRUST</a:t>
            </a:r>
            <a:endParaRPr/>
          </a:p>
        </p:txBody>
      </p:sp>
      <p:sp>
        <p:nvSpPr>
          <p:cNvPr id="139" name="Google Shape;139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CYBR 4580 - 8950 capstone project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https://cornsec.pw/</a:t>
            </a:r>
            <a:endParaRPr/>
          </a:p>
        </p:txBody>
      </p:sp>
      <p:pic>
        <p:nvPicPr>
          <p:cNvPr descr="Mobile View" id="140" name="Google Shape;140;p17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6"/>
          <p:cNvSpPr txBox="1"/>
          <p:nvPr>
            <p:ph type="title"/>
          </p:nvPr>
        </p:nvSpPr>
        <p:spPr>
          <a:xfrm>
            <a:off x="729450" y="864300"/>
            <a:ext cx="70212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 b="0"/>
          </a:p>
        </p:txBody>
      </p:sp>
      <p:sp>
        <p:nvSpPr>
          <p:cNvPr id="201" name="Google Shape;201;p26"/>
          <p:cNvSpPr txBox="1"/>
          <p:nvPr>
            <p:ph type="title"/>
          </p:nvPr>
        </p:nvSpPr>
        <p:spPr>
          <a:xfrm>
            <a:off x="729450" y="1745716"/>
            <a:ext cx="7021200" cy="22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We </a:t>
            </a:r>
            <a:r>
              <a:rPr b="0" lang="en" sz="1600">
                <a:latin typeface="Lato"/>
                <a:ea typeface="Lato"/>
                <a:cs typeface="Lato"/>
                <a:sym typeface="Lato"/>
              </a:rPr>
              <a:t>assume that the established </a:t>
            </a:r>
            <a:r>
              <a:rPr b="0" lang="en" sz="1600">
                <a:latin typeface="Lato"/>
                <a:ea typeface="Lato"/>
                <a:cs typeface="Lato"/>
                <a:sym typeface="Lato"/>
              </a:rPr>
              <a:t>framework</a:t>
            </a:r>
            <a:r>
              <a:rPr b="0" lang="en" sz="1600">
                <a:latin typeface="Lato"/>
                <a:ea typeface="Lato"/>
                <a:cs typeface="Lato"/>
                <a:sym typeface="Lato"/>
              </a:rPr>
              <a:t> will not be </a:t>
            </a:r>
            <a:r>
              <a:rPr b="0" lang="en" sz="1600">
                <a:latin typeface="Lato"/>
                <a:ea typeface="Lato"/>
                <a:cs typeface="Lato"/>
                <a:sym typeface="Lato"/>
              </a:rPr>
              <a:t>affected</a:t>
            </a:r>
            <a:r>
              <a:rPr b="0" lang="en" sz="1600">
                <a:latin typeface="Lato"/>
                <a:ea typeface="Lato"/>
                <a:cs typeface="Lato"/>
                <a:sym typeface="Lato"/>
              </a:rPr>
              <a:t> by new additions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We assume that the current login and signup pages can be adopted into this project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We assume the dashboard will be able to call the current api and make use of the information</a:t>
            </a:r>
            <a:endParaRPr b="0" sz="1600"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Lato"/>
              <a:buChar char="●"/>
            </a:pPr>
            <a:r>
              <a:rPr b="0" lang="en" sz="1600">
                <a:latin typeface="Lato"/>
                <a:ea typeface="Lato"/>
                <a:cs typeface="Lato"/>
                <a:sym typeface="Lato"/>
              </a:rPr>
              <a:t>We assume the testing server will be </a:t>
            </a:r>
            <a:r>
              <a:rPr b="0" lang="en" sz="1600">
                <a:latin typeface="Lato"/>
                <a:ea typeface="Lato"/>
                <a:cs typeface="Lato"/>
                <a:sym typeface="Lato"/>
              </a:rPr>
              <a:t>available</a:t>
            </a:r>
            <a:r>
              <a:rPr b="0" lang="en" sz="1600">
                <a:latin typeface="Lato"/>
                <a:ea typeface="Lato"/>
                <a:cs typeface="Lato"/>
                <a:sym typeface="Lato"/>
              </a:rPr>
              <a:t> to all members of the team</a:t>
            </a:r>
            <a:endParaRPr b="0" sz="16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description</a:t>
            </a:r>
            <a:endParaRPr/>
          </a:p>
        </p:txBody>
      </p:sp>
      <p:sp>
        <p:nvSpPr>
          <p:cNvPr id="212" name="Google Shape;212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Now that you’ve justified your attention to the problem, summarize your solution in one or two sentences.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it’s better than existing solutions </a:t>
            </a:r>
            <a:endParaRPr/>
          </a:p>
        </p:txBody>
      </p:sp>
      <p:sp>
        <p:nvSpPr>
          <p:cNvPr id="218" name="Google Shape;218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Return to the problem now that you’ve introduced your solution. Compare your solution to others and describe how it is superior.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1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Information architecture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Site Map HD.png" id="230" name="Google Shape;23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7775" y="873225"/>
            <a:ext cx="6888451" cy="3244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1" name="Google Shape;231;p31"/>
          <p:cNvGrpSpPr/>
          <p:nvPr/>
        </p:nvGrpSpPr>
        <p:grpSpPr>
          <a:xfrm>
            <a:off x="4117368" y="4819350"/>
            <a:ext cx="5102882" cy="274500"/>
            <a:chOff x="3722577" y="4819350"/>
            <a:chExt cx="5102882" cy="274500"/>
          </a:xfrm>
        </p:grpSpPr>
        <p:sp>
          <p:nvSpPr>
            <p:cNvPr id="232" name="Google Shape;232;p31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ic_lightbulb_green.png" id="233" name="Google Shape;233;p31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34" name="Google Shape;234;p31"/>
            <p:cNvSpPr txBox="1"/>
            <p:nvPr/>
          </p:nvSpPr>
          <p:spPr>
            <a:xfrm>
              <a:off x="3927958" y="4819350"/>
              <a:ext cx="48975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Information architecture is the flow of content across the site or application (</a:t>
              </a:r>
              <a:r>
                <a:rPr lang="en" sz="800" u="sng">
                  <a:solidFill>
                    <a:schemeClr val="accent4"/>
                  </a:solidFill>
                  <a:latin typeface="Lato"/>
                  <a:ea typeface="Lato"/>
                  <a:cs typeface="Lato"/>
                  <a:sym typeface="Lato"/>
                  <a:hlinkClick r:id="rId5"/>
                </a:rPr>
                <a:t>more info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).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omponents" id="239" name="Google Shape;2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463" y="198200"/>
            <a:ext cx="5923067" cy="44423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0" name="Google Shape;240;p32"/>
          <p:cNvGrpSpPr/>
          <p:nvPr/>
        </p:nvGrpSpPr>
        <p:grpSpPr>
          <a:xfrm>
            <a:off x="5690200" y="933250"/>
            <a:ext cx="3132300" cy="525000"/>
            <a:chOff x="5330350" y="2313675"/>
            <a:chExt cx="3132300" cy="525000"/>
          </a:xfrm>
        </p:grpSpPr>
        <p:sp>
          <p:nvSpPr>
            <p:cNvPr id="241" name="Google Shape;241;p32"/>
            <p:cNvSpPr/>
            <p:nvPr/>
          </p:nvSpPr>
          <p:spPr>
            <a:xfrm>
              <a:off x="6175750" y="2313675"/>
              <a:ext cx="2286900" cy="5250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2"/>
            <p:cNvSpPr txBox="1"/>
            <p:nvPr/>
          </p:nvSpPr>
          <p:spPr>
            <a:xfrm>
              <a:off x="6278925" y="2387571"/>
              <a:ext cx="2097000" cy="39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00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Call out key parts of the UI</a:t>
              </a:r>
              <a:endParaRPr sz="12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43" name="Google Shape;243;p32"/>
            <p:cNvCxnSpPr/>
            <p:nvPr/>
          </p:nvCxnSpPr>
          <p:spPr>
            <a:xfrm>
              <a:off x="5330350" y="2578675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244" name="Google Shape;244;p32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2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FFFFFF"/>
                </a:solidFill>
              </a:rPr>
              <a:t>Component Browser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246" name="Google Shape;246;p32"/>
          <p:cNvGrpSpPr/>
          <p:nvPr/>
        </p:nvGrpSpPr>
        <p:grpSpPr>
          <a:xfrm>
            <a:off x="5601002" y="4819350"/>
            <a:ext cx="3695398" cy="274500"/>
            <a:chOff x="3722577" y="4819350"/>
            <a:chExt cx="3695398" cy="274500"/>
          </a:xfrm>
        </p:grpSpPr>
        <p:sp>
          <p:nvSpPr>
            <p:cNvPr id="247" name="Google Shape;247;p32"/>
            <p:cNvSpPr/>
            <p:nvPr/>
          </p:nvSpPr>
          <p:spPr>
            <a:xfrm>
              <a:off x="3722577" y="4844551"/>
              <a:ext cx="205500" cy="205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descr="ic_lightbulb_green.png" id="248" name="Google Shape;248;p32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1069" y="4882185"/>
              <a:ext cx="128438" cy="12843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9" name="Google Shape;249;p32"/>
            <p:cNvSpPr txBox="1"/>
            <p:nvPr/>
          </p:nvSpPr>
          <p:spPr>
            <a:xfrm>
              <a:off x="3928075" y="4819350"/>
              <a:ext cx="3489900" cy="274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chemeClr val="lt1"/>
                  </a:solidFill>
                  <a:latin typeface="Lato"/>
                  <a:ea typeface="Lato"/>
                  <a:cs typeface="Lato"/>
                  <a:sym typeface="Lato"/>
                </a:rPr>
                <a:t>Balsamiq Tip   |   </a:t>
              </a:r>
              <a:r>
                <a:rPr lang="en" sz="8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 the Balsamiq add-on to make your own wireframe.</a:t>
              </a:r>
              <a:endParaRPr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3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Component Detail" id="255" name="Google Shape;25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9000" y="197100"/>
            <a:ext cx="5926001" cy="44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3"/>
          <p:cNvSpPr txBox="1"/>
          <p:nvPr>
            <p:ph idx="4294967295" type="title"/>
          </p:nvPr>
        </p:nvSpPr>
        <p:spPr>
          <a:xfrm>
            <a:off x="346425" y="4747100"/>
            <a:ext cx="22806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261" name="Google Shape;26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13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2" name="Google Shape;262;p34"/>
          <p:cNvGrpSpPr/>
          <p:nvPr/>
        </p:nvGrpSpPr>
        <p:grpSpPr>
          <a:xfrm>
            <a:off x="5156800" y="2381050"/>
            <a:ext cx="3132325" cy="566100"/>
            <a:chOff x="5330350" y="2313675"/>
            <a:chExt cx="3132325" cy="566100"/>
          </a:xfrm>
        </p:grpSpPr>
        <p:sp>
          <p:nvSpPr>
            <p:cNvPr id="263" name="Google Shape;263;p34"/>
            <p:cNvSpPr/>
            <p:nvPr/>
          </p:nvSpPr>
          <p:spPr>
            <a:xfrm>
              <a:off x="6175750" y="2313675"/>
              <a:ext cx="2286900" cy="566100"/>
            </a:xfrm>
            <a:prstGeom prst="roundRect">
              <a:avLst>
                <a:gd fmla="val 10171" name="adj"/>
              </a:avLst>
            </a:prstGeom>
            <a:solidFill>
              <a:srgbClr val="1A99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4"/>
            <p:cNvSpPr txBox="1"/>
            <p:nvPr/>
          </p:nvSpPr>
          <p:spPr>
            <a:xfrm>
              <a:off x="6225275" y="2313675"/>
              <a:ext cx="2237400" cy="566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Articulate your design decisions by adding justifications</a:t>
              </a:r>
              <a:endParaRPr sz="11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65" name="Google Shape;265;p34"/>
            <p:cNvCxnSpPr/>
            <p:nvPr/>
          </p:nvCxnSpPr>
          <p:spPr>
            <a:xfrm>
              <a:off x="5330350" y="2606478"/>
              <a:ext cx="845400" cy="0"/>
            </a:xfrm>
            <a:prstGeom prst="straightConnector1">
              <a:avLst/>
            </a:prstGeom>
            <a:noFill/>
            <a:ln cap="flat" cmpd="sng" w="28575">
              <a:solidFill>
                <a:srgbClr val="1A9988"/>
              </a:solidFill>
              <a:prstDash val="solid"/>
              <a:round/>
              <a:headEnd len="med" w="med" type="oval"/>
              <a:tailEnd len="sm" w="sm" type="none"/>
            </a:ln>
          </p:spPr>
        </p:cxnSp>
      </p:grpSp>
      <p:sp>
        <p:nvSpPr>
          <p:cNvPr id="266" name="Google Shape;266;p34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34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Component Detail (Mobile)</a:t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5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35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</a:t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descr="Contacts" id="274" name="Google Shape;27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3475" y="180675"/>
            <a:ext cx="5957025" cy="444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6" name="Google Shape;146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Project Summary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Risk List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Project Methodology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Site Mockups 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Framework</a:t>
            </a:r>
            <a:endParaRPr sz="16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600">
                <a:solidFill>
                  <a:srgbClr val="FFFFFF"/>
                </a:solidFill>
              </a:rPr>
              <a:t>Sprint Plan</a:t>
            </a:r>
            <a:endParaRPr sz="1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bile View" id="279" name="Google Shape;27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200" y="197100"/>
            <a:ext cx="2295581" cy="4444499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6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p36"/>
          <p:cNvSpPr txBox="1"/>
          <p:nvPr>
            <p:ph idx="4294967295" type="title"/>
          </p:nvPr>
        </p:nvSpPr>
        <p:spPr>
          <a:xfrm>
            <a:off x="346425" y="4747100"/>
            <a:ext cx="3409500" cy="39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Contacts (Mobile)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next?</a:t>
            </a:r>
            <a:endParaRPr/>
          </a:p>
        </p:txBody>
      </p:sp>
      <p:sp>
        <p:nvSpPr>
          <p:cNvPr id="292" name="Google Shape;292;p3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Present the timeline.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/>
              <a:t>Solicit comments on these slides or reviews on these wireframes in the Balsamiq add-on.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000"/>
              </a:spcAft>
              <a:buSzPts val="1300"/>
              <a:buChar char="➔"/>
            </a:pPr>
            <a:r>
              <a:rPr lang="en"/>
              <a:t>User testing plan.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7" name="Google Shape;297;p39"/>
          <p:cNvCxnSpPr/>
          <p:nvPr/>
        </p:nvCxnSpPr>
        <p:spPr>
          <a:xfrm>
            <a:off x="4067669" y="3263604"/>
            <a:ext cx="4650900" cy="0"/>
          </a:xfrm>
          <a:prstGeom prst="straightConnector1">
            <a:avLst/>
          </a:prstGeom>
          <a:noFill/>
          <a:ln cap="flat" cmpd="sng" w="38100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98" name="Google Shape;298;p39"/>
          <p:cNvCxnSpPr/>
          <p:nvPr/>
        </p:nvCxnSpPr>
        <p:spPr>
          <a:xfrm>
            <a:off x="662650" y="3263604"/>
            <a:ext cx="3218400" cy="0"/>
          </a:xfrm>
          <a:prstGeom prst="straightConnector1">
            <a:avLst/>
          </a:prstGeom>
          <a:noFill/>
          <a:ln cap="flat" cmpd="sng" w="38100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9" name="Google Shape;299;p3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pSp>
        <p:nvGrpSpPr>
          <p:cNvPr id="300" name="Google Shape;300;p39"/>
          <p:cNvGrpSpPr/>
          <p:nvPr/>
        </p:nvGrpSpPr>
        <p:grpSpPr>
          <a:xfrm>
            <a:off x="5293201" y="2678680"/>
            <a:ext cx="1040700" cy="1039104"/>
            <a:chOff x="5293201" y="2678680"/>
            <a:chExt cx="1040700" cy="1039104"/>
          </a:xfrm>
        </p:grpSpPr>
        <p:sp>
          <p:nvSpPr>
            <p:cNvPr id="301" name="Google Shape;301;p39"/>
            <p:cNvSpPr txBox="1"/>
            <p:nvPr/>
          </p:nvSpPr>
          <p:spPr>
            <a:xfrm>
              <a:off x="5297801" y="2856485"/>
              <a:ext cx="1029000" cy="861300"/>
            </a:xfrm>
            <a:prstGeom prst="rect">
              <a:avLst/>
            </a:prstGeom>
            <a:solidFill>
              <a:srgbClr val="F3F3F3"/>
            </a:solidFill>
            <a:ln cap="flat" cmpd="sng" w="9525">
              <a:solidFill>
                <a:schemeClr val="accent1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chemeClr val="accent1"/>
                  </a:solidFill>
                  <a:latin typeface="Lato"/>
                  <a:ea typeface="Lato"/>
                  <a:cs typeface="Lato"/>
                  <a:sym typeface="Lato"/>
                </a:rPr>
                <a:t>Prototype</a:t>
              </a:r>
              <a:endParaRPr sz="9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2" name="Google Shape;302;p39"/>
            <p:cNvSpPr txBox="1"/>
            <p:nvPr/>
          </p:nvSpPr>
          <p:spPr>
            <a:xfrm>
              <a:off x="5293201" y="2678680"/>
              <a:ext cx="10407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SEPT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3" name="Google Shape;303;p39"/>
          <p:cNvGrpSpPr/>
          <p:nvPr/>
        </p:nvGrpSpPr>
        <p:grpSpPr>
          <a:xfrm>
            <a:off x="6415277" y="2678680"/>
            <a:ext cx="1029017" cy="1039006"/>
            <a:chOff x="6415277" y="2678680"/>
            <a:chExt cx="1029017" cy="1039006"/>
          </a:xfrm>
        </p:grpSpPr>
        <p:sp>
          <p:nvSpPr>
            <p:cNvPr id="304" name="Google Shape;304;p39"/>
            <p:cNvSpPr txBox="1"/>
            <p:nvPr/>
          </p:nvSpPr>
          <p:spPr>
            <a:xfrm>
              <a:off x="6415277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testing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5" name="Google Shape;305;p39"/>
            <p:cNvSpPr txBox="1"/>
            <p:nvPr/>
          </p:nvSpPr>
          <p:spPr>
            <a:xfrm>
              <a:off x="6415294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OCT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6" name="Google Shape;306;p39"/>
          <p:cNvGrpSpPr/>
          <p:nvPr/>
        </p:nvGrpSpPr>
        <p:grpSpPr>
          <a:xfrm>
            <a:off x="7532731" y="2678680"/>
            <a:ext cx="1029011" cy="1039104"/>
            <a:chOff x="7532731" y="2678680"/>
            <a:chExt cx="1029011" cy="1039104"/>
          </a:xfrm>
        </p:grpSpPr>
        <p:sp>
          <p:nvSpPr>
            <p:cNvPr id="307" name="Google Shape;307;p39"/>
            <p:cNvSpPr txBox="1"/>
            <p:nvPr/>
          </p:nvSpPr>
          <p:spPr>
            <a:xfrm>
              <a:off x="7532731" y="2856484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Dev hand-off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08" name="Google Shape;308;p39"/>
            <p:cNvSpPr txBox="1"/>
            <p:nvPr/>
          </p:nvSpPr>
          <p:spPr>
            <a:xfrm>
              <a:off x="7532742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NOV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09" name="Google Shape;309;p39"/>
          <p:cNvGrpSpPr/>
          <p:nvPr/>
        </p:nvGrpSpPr>
        <p:grpSpPr>
          <a:xfrm>
            <a:off x="4180373" y="2678680"/>
            <a:ext cx="1029024" cy="1039007"/>
            <a:chOff x="4180373" y="2678680"/>
            <a:chExt cx="1029024" cy="1039007"/>
          </a:xfrm>
        </p:grpSpPr>
        <p:sp>
          <p:nvSpPr>
            <p:cNvPr id="310" name="Google Shape;310;p39"/>
            <p:cNvSpPr txBox="1"/>
            <p:nvPr/>
          </p:nvSpPr>
          <p:spPr>
            <a:xfrm>
              <a:off x="4180373" y="2856387"/>
              <a:ext cx="1029000" cy="8613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Review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1" name="Google Shape;311;p39"/>
            <p:cNvSpPr txBox="1"/>
            <p:nvPr/>
          </p:nvSpPr>
          <p:spPr>
            <a:xfrm>
              <a:off x="4180397" y="2678680"/>
              <a:ext cx="1029000" cy="164100"/>
            </a:xfrm>
            <a:prstGeom prst="rect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AUG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2" name="Google Shape;312;p39"/>
          <p:cNvGrpSpPr/>
          <p:nvPr/>
        </p:nvGrpSpPr>
        <p:grpSpPr>
          <a:xfrm>
            <a:off x="3062921" y="2678680"/>
            <a:ext cx="1029028" cy="1039008"/>
            <a:chOff x="3062921" y="2678680"/>
            <a:chExt cx="1029028" cy="1039008"/>
          </a:xfrm>
        </p:grpSpPr>
        <p:sp>
          <p:nvSpPr>
            <p:cNvPr id="313" name="Google Shape;313;p39"/>
            <p:cNvSpPr txBox="1"/>
            <p:nvPr/>
          </p:nvSpPr>
          <p:spPr>
            <a:xfrm>
              <a:off x="3062921" y="2856388"/>
              <a:ext cx="1029000" cy="8613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Wireframes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4" name="Google Shape;314;p39"/>
            <p:cNvSpPr txBox="1"/>
            <p:nvPr/>
          </p:nvSpPr>
          <p:spPr>
            <a:xfrm>
              <a:off x="3062949" y="2678680"/>
              <a:ext cx="1029000" cy="1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TODAY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5" name="Google Shape;315;p39"/>
          <p:cNvGrpSpPr/>
          <p:nvPr/>
        </p:nvGrpSpPr>
        <p:grpSpPr>
          <a:xfrm>
            <a:off x="1945500" y="2678680"/>
            <a:ext cx="1029000" cy="1038995"/>
            <a:chOff x="1945500" y="2678680"/>
            <a:chExt cx="1029000" cy="1038995"/>
          </a:xfrm>
        </p:grpSpPr>
        <p:sp>
          <p:nvSpPr>
            <p:cNvPr id="316" name="Google Shape;316;p39"/>
            <p:cNvSpPr txBox="1"/>
            <p:nvPr/>
          </p:nvSpPr>
          <p:spPr>
            <a:xfrm>
              <a:off x="1945500" y="2856375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User research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17" name="Google Shape;317;p39"/>
            <p:cNvSpPr txBox="1"/>
            <p:nvPr/>
          </p:nvSpPr>
          <p:spPr>
            <a:xfrm>
              <a:off x="1945500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JUN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18" name="Google Shape;318;p39"/>
          <p:cNvGrpSpPr/>
          <p:nvPr/>
        </p:nvGrpSpPr>
        <p:grpSpPr>
          <a:xfrm>
            <a:off x="828040" y="2678680"/>
            <a:ext cx="1029012" cy="1039104"/>
            <a:chOff x="828040" y="2678680"/>
            <a:chExt cx="1029012" cy="1039104"/>
          </a:xfrm>
        </p:grpSpPr>
        <p:sp>
          <p:nvSpPr>
            <p:cNvPr id="319" name="Google Shape;319;p39"/>
            <p:cNvSpPr txBox="1"/>
            <p:nvPr/>
          </p:nvSpPr>
          <p:spPr>
            <a:xfrm>
              <a:off x="828040" y="2856484"/>
              <a:ext cx="1029000" cy="8613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Requirements gathering</a:t>
              </a:r>
              <a:endParaRPr sz="9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sp>
          <p:nvSpPr>
            <p:cNvPr id="320" name="Google Shape;320;p39"/>
            <p:cNvSpPr txBox="1"/>
            <p:nvPr/>
          </p:nvSpPr>
          <p:spPr>
            <a:xfrm>
              <a:off x="828052" y="2678680"/>
              <a:ext cx="1029000" cy="164100"/>
            </a:xfrm>
            <a:prstGeom prst="rect">
              <a:avLst/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MAY</a:t>
              </a:r>
              <a:endParaRPr sz="7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21" name="Google Shape;321;p39"/>
          <p:cNvGrpSpPr/>
          <p:nvPr/>
        </p:nvGrpSpPr>
        <p:grpSpPr>
          <a:xfrm>
            <a:off x="3062590" y="2041983"/>
            <a:ext cx="1368114" cy="1312853"/>
            <a:chOff x="3588475" y="2010171"/>
            <a:chExt cx="1318664" cy="1265400"/>
          </a:xfrm>
        </p:grpSpPr>
        <p:sp>
          <p:nvSpPr>
            <p:cNvPr id="322" name="Google Shape;322;p3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24" name="Google Shape;324;p39"/>
          <p:cNvGrpSpPr/>
          <p:nvPr/>
        </p:nvGrpSpPr>
        <p:grpSpPr>
          <a:xfrm rot="10800000">
            <a:off x="3841288" y="3035640"/>
            <a:ext cx="1368114" cy="1312853"/>
            <a:chOff x="3588475" y="2010171"/>
            <a:chExt cx="1318664" cy="1265400"/>
          </a:xfrm>
        </p:grpSpPr>
        <p:sp>
          <p:nvSpPr>
            <p:cNvPr id="325" name="Google Shape;325;p39"/>
            <p:cNvSpPr/>
            <p:nvPr/>
          </p:nvSpPr>
          <p:spPr>
            <a:xfrm>
              <a:off x="3588475" y="2010171"/>
              <a:ext cx="1265400" cy="1265400"/>
            </a:xfrm>
            <a:prstGeom prst="blockArc">
              <a:avLst>
                <a:gd fmla="val 10800000" name="adj1"/>
                <a:gd fmla="val 21145742" name="adj2"/>
                <a:gd fmla="val 4708" name="adj3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9"/>
            <p:cNvSpPr/>
            <p:nvPr/>
          </p:nvSpPr>
          <p:spPr>
            <a:xfrm rot="10264840">
              <a:off x="4745726" y="2501027"/>
              <a:ext cx="150925" cy="143128"/>
            </a:xfrm>
            <a:prstGeom prst="triangle">
              <a:avLst>
                <a:gd fmla="val 50000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337" name="Google Shape;337;p4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3"/>
              </a:rPr>
              <a:t>Tips for Presenting Your Wireframes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4"/>
              </a:rPr>
              <a:t>3 Steps to Better UI Wireframes</a:t>
            </a:r>
            <a:endParaRPr>
              <a:solidFill>
                <a:schemeClr val="accent5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u="sng">
                <a:solidFill>
                  <a:schemeClr val="accent5"/>
                </a:solidFill>
                <a:hlinkClick r:id="rId5"/>
              </a:rPr>
              <a:t>Wireframing for Beginners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Summary</a:t>
            </a:r>
            <a:endParaRPr/>
          </a:p>
        </p:txBody>
      </p:sp>
      <p:sp>
        <p:nvSpPr>
          <p:cNvPr id="152" name="Google Shape;152;p19"/>
          <p:cNvSpPr txBox="1"/>
          <p:nvPr>
            <p:ph idx="2" type="body"/>
          </p:nvPr>
        </p:nvSpPr>
        <p:spPr>
          <a:xfrm>
            <a:off x="5174225" y="206500"/>
            <a:ext cx="3374400" cy="39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chemeClr val="dk1"/>
                </a:solidFill>
              </a:rPr>
              <a:t>We will supplement the current web application by adding additional user and admin tools: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Segment the user base into Administrative and User groups to allow separated functionalities.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Provide an administrator screen which fill provide a consolidated toolset for creating reports.</a:t>
            </a:r>
            <a:br>
              <a:rPr lang="en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 a user statistics screen to display analytics relating to individual usage.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Risks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0"/>
          <p:cNvSpPr txBox="1"/>
          <p:nvPr>
            <p:ph idx="2" type="body"/>
          </p:nvPr>
        </p:nvSpPr>
        <p:spPr>
          <a:xfrm>
            <a:off x="5164725" y="0"/>
            <a:ext cx="3979500" cy="51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Risks Identified within project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Meeting / Scheduling conflict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Project Member leaves or reassigned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Unable to learn EmberJS</a:t>
            </a:r>
            <a:endParaRPr/>
          </a:p>
        </p:txBody>
      </p:sp>
      <p:pic>
        <p:nvPicPr>
          <p:cNvPr id="159" name="Google Shape;1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0378" y="2687950"/>
            <a:ext cx="4573624" cy="2455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Methodology</a:t>
            </a:r>
            <a:endParaRPr b="0"/>
          </a:p>
        </p:txBody>
      </p:sp>
      <p:sp>
        <p:nvSpPr>
          <p:cNvPr id="165" name="Google Shape;165;p21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Establish user and admin accounts within the existing cybertrust </a:t>
            </a:r>
            <a:r>
              <a:rPr lang="en" sz="1300"/>
              <a:t>infrastructure</a:t>
            </a:r>
            <a:r>
              <a:rPr lang="en" sz="1300"/>
              <a:t>. </a:t>
            </a:r>
            <a:endParaRPr sz="1300"/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58350" y="0"/>
            <a:ext cx="3885650" cy="236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9175" y="2251625"/>
            <a:ext cx="3472806" cy="289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Mockups</a:t>
            </a:r>
            <a:endParaRPr/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9100" y="1372000"/>
            <a:ext cx="5744899" cy="2755750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2"/>
          <p:cNvSpPr txBox="1"/>
          <p:nvPr>
            <p:ph idx="1" type="subTitle"/>
          </p:nvPr>
        </p:nvSpPr>
        <p:spPr>
          <a:xfrm>
            <a:off x="263625" y="3313925"/>
            <a:ext cx="3068400" cy="12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Infrastructure</a:t>
            </a:r>
            <a:r>
              <a:rPr lang="en" sz="1300"/>
              <a:t> already exists!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300"/>
              <a:t>We will expand on this </a:t>
            </a:r>
            <a:r>
              <a:rPr lang="en" sz="1300"/>
              <a:t>infrastructure</a:t>
            </a:r>
            <a:r>
              <a:rPr lang="en" sz="1300"/>
              <a:t> by providing additional </a:t>
            </a:r>
            <a:r>
              <a:rPr lang="en" sz="1300"/>
              <a:t>front end</a:t>
            </a:r>
            <a:r>
              <a:rPr lang="en" sz="1300"/>
              <a:t> components and ensuring the backend can handle the new inputs with additional API’s</a:t>
            </a:r>
            <a:endParaRPr sz="13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 Mockups</a:t>
            </a:r>
            <a:endParaRPr/>
          </a:p>
        </p:txBody>
      </p:sp>
      <p:sp>
        <p:nvSpPr>
          <p:cNvPr id="180" name="Google Shape;180;p23"/>
          <p:cNvSpPr txBox="1"/>
          <p:nvPr>
            <p:ph idx="1" type="subTitle"/>
          </p:nvPr>
        </p:nvSpPr>
        <p:spPr>
          <a:xfrm>
            <a:off x="263625" y="3313925"/>
            <a:ext cx="3068400" cy="127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Infrastructure already exists!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300"/>
              <a:t>We will expand on this infrastructure by providing additional front end components and ensuring the backend can handle the new inputs with additional API’s</a:t>
            </a:r>
            <a:endParaRPr sz="1300"/>
          </a:p>
        </p:txBody>
      </p:sp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3100" y="0"/>
            <a:ext cx="4808300" cy="3162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7422" y="2613600"/>
            <a:ext cx="3846575" cy="252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Framework</a:t>
            </a:r>
            <a:endParaRPr/>
          </a:p>
        </p:txBody>
      </p:sp>
      <p:sp>
        <p:nvSpPr>
          <p:cNvPr id="188" name="Google Shape;188;p24"/>
          <p:cNvSpPr txBox="1"/>
          <p:nvPr>
            <p:ph idx="1" type="subTitle"/>
          </p:nvPr>
        </p:nvSpPr>
        <p:spPr>
          <a:xfrm>
            <a:off x="724950" y="33139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The team will utilize various tools within this project</a:t>
            </a:r>
            <a:r>
              <a:rPr lang="en" sz="1300"/>
              <a:t>.</a:t>
            </a:r>
            <a:endParaRPr sz="1300"/>
          </a:p>
        </p:txBody>
      </p:sp>
      <p:sp>
        <p:nvSpPr>
          <p:cNvPr id="189" name="Google Shape;189;p24"/>
          <p:cNvSpPr txBox="1"/>
          <p:nvPr/>
        </p:nvSpPr>
        <p:spPr>
          <a:xfrm>
            <a:off x="5207600" y="398274"/>
            <a:ext cx="3300900" cy="363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Ember.js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Django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Python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</a:pPr>
            <a:r>
              <a:rPr lang="en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PostgreSQL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Plan</a:t>
            </a:r>
            <a:endParaRPr/>
          </a:p>
        </p:txBody>
      </p:sp>
      <p:pic>
        <p:nvPicPr>
          <p:cNvPr id="195" name="Google Shape;19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7513" y="1995650"/>
            <a:ext cx="6388976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